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8" r:id="rId1"/>
  </p:sldMasterIdLst>
  <p:notesMasterIdLst>
    <p:notesMasterId r:id="rId12"/>
  </p:notesMasterIdLst>
  <p:sldIdLst>
    <p:sldId id="256" r:id="rId2"/>
    <p:sldId id="274" r:id="rId3"/>
    <p:sldId id="271" r:id="rId4"/>
    <p:sldId id="290" r:id="rId5"/>
    <p:sldId id="304" r:id="rId6"/>
    <p:sldId id="299" r:id="rId7"/>
    <p:sldId id="303" r:id="rId8"/>
    <p:sldId id="293" r:id="rId9"/>
    <p:sldId id="281" r:id="rId10"/>
    <p:sldId id="301" r:id="rId1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1536" y="8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784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178d0d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178d0d208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0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178d0d20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178d0d208_4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88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5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796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9326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323781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85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8149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814413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65344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62629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61007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68150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27854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393624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76196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11EB0A9-558B-4390-92B0-A5376D739D23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transition spd="slow">
    <p:wipe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0509" y="743361"/>
            <a:ext cx="8621866" cy="17921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600" b="1" dirty="0" smtClean="0"/>
              <a:t>GRAVIDANZA E CHIRURGIA BARIATRICA :</a:t>
            </a:r>
            <a:br>
              <a:rPr lang="it-IT" sz="3600" b="1" dirty="0" smtClean="0"/>
            </a:br>
            <a:r>
              <a:rPr lang="it-IT" sz="3600" b="1" dirty="0" smtClean="0"/>
              <a:t>ASPETTI MEDICO LEGALI </a:t>
            </a:r>
            <a:endParaRPr lang="it-IT" sz="36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9" y="3405579"/>
            <a:ext cx="4078618" cy="810527"/>
          </a:xfrm>
          <a:prstGeom prst="rect">
            <a:avLst/>
          </a:prstGeom>
        </p:spPr>
      </p:pic>
      <p:sp>
        <p:nvSpPr>
          <p:cNvPr id="3" name="AutoShape 2" descr="SICOB - Società Italiana di Chirurgia dell'OBesità e delle malattie  metabol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SICOB - Società Italiana di Chirurgia dell'OBesità e delle malattie  metabolich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SICOB - Società Italiana di Chirurgia dell'OBesità e delle malattie  metabolich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16" y="2805147"/>
            <a:ext cx="27241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Untitled"/>
          <p:cNvSpPr>
            <a:spLocks noChangeAspect="1" noChangeArrowheads="1"/>
          </p:cNvSpPr>
          <p:nvPr/>
        </p:nvSpPr>
        <p:spPr bwMode="auto">
          <a:xfrm>
            <a:off x="3400928" y="33194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Untitled"/>
          <p:cNvSpPr>
            <a:spLocks noChangeAspect="1" noChangeArrowheads="1"/>
          </p:cNvSpPr>
          <p:nvPr/>
        </p:nvSpPr>
        <p:spPr bwMode="auto">
          <a:xfrm>
            <a:off x="3705728" y="3776512"/>
            <a:ext cx="214479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 acrostico per dire…. GRA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2" y="876300"/>
            <a:ext cx="4893123" cy="215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3" y="3707978"/>
            <a:ext cx="4868030" cy="810527"/>
          </a:xfrm>
          <a:prstGeom prst="rect">
            <a:avLst/>
          </a:prstGeom>
        </p:spPr>
      </p:pic>
      <p:pic>
        <p:nvPicPr>
          <p:cNvPr id="4" name="Immagine 3" descr="SICOB - Società Italiana di Chirurgia dell'OBesità e delle malattie  metabolich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51" y="3121116"/>
            <a:ext cx="27241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Untitled"/>
          <p:cNvSpPr>
            <a:spLocks noChangeAspect="1" noChangeArrowheads="1"/>
          </p:cNvSpPr>
          <p:nvPr/>
        </p:nvSpPr>
        <p:spPr bwMode="auto">
          <a:xfrm>
            <a:off x="-83502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 descr="Untitl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1"/>
            <a:ext cx="2651102" cy="327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4502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 smtClean="0"/>
              <a:t>QUALI DOCUMENTI IMPORTANTI PER LA DIFESA </a:t>
            </a:r>
            <a:endParaRPr lang="it-IT" sz="32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1DA3764-77F2-2D9F-974E-34A1A1AB4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926" y="1346502"/>
            <a:ext cx="3703320" cy="3017520"/>
          </a:xfrm>
        </p:spPr>
        <p:txBody>
          <a:bodyPr/>
          <a:lstStyle/>
          <a:p>
            <a:pPr marL="0" indent="0">
              <a:buNone/>
            </a:pPr>
            <a:endParaRPr lang="it" dirty="0"/>
          </a:p>
          <a:p>
            <a:pPr marL="0" indent="0">
              <a:buNone/>
            </a:pPr>
            <a:r>
              <a:rPr lang="it" sz="1600" dirty="0"/>
              <a:t>    </a:t>
            </a:r>
            <a:r>
              <a:rPr lang="it" sz="1600" dirty="0" smtClean="0"/>
              <a:t>CONSENSO INFORMATO </a:t>
            </a:r>
          </a:p>
          <a:p>
            <a:pPr marL="0" indent="0">
              <a:buNone/>
            </a:pPr>
            <a:endParaRPr lang="it" sz="1600" dirty="0" smtClean="0"/>
          </a:p>
          <a:p>
            <a:pPr marL="0" indent="0">
              <a:buNone/>
            </a:pPr>
            <a:endParaRPr lang="it" sz="1600" dirty="0"/>
          </a:p>
          <a:p>
            <a:pPr marL="0" indent="0">
              <a:buNone/>
            </a:pPr>
            <a:r>
              <a:rPr lang="it" sz="1600" dirty="0" smtClean="0"/>
              <a:t>    CONSULENZA PSICOLOGICA </a:t>
            </a:r>
            <a:endParaRPr lang="it" dirty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766653" y="4769427"/>
            <a:ext cx="0" cy="374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2"/>
          <p:cNvSpPr txBox="1">
            <a:spLocks/>
          </p:cNvSpPr>
          <p:nvPr/>
        </p:nvSpPr>
        <p:spPr>
          <a:xfrm flipH="1" flipV="1">
            <a:off x="377926" y="524625"/>
            <a:ext cx="650797" cy="10366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it" dirty="0"/>
          </a:p>
        </p:txBody>
      </p:sp>
      <p:pic>
        <p:nvPicPr>
          <p:cNvPr id="2050" name="Picture 2" descr="Richiesta Documentazione Sanitaria e Copia della Cartella Clinica">
            <a:extLst>
              <a:ext uri="{FF2B5EF4-FFF2-40B4-BE49-F238E27FC236}">
                <a16:creationId xmlns="" xmlns:a16="http://schemas.microsoft.com/office/drawing/2014/main" id="{7D77567B-AFE9-7DF5-47AB-A00681E6D2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15" y="1508914"/>
            <a:ext cx="4583575" cy="2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432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48656" y="-1"/>
            <a:ext cx="8378390" cy="13091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/>
              <a:t>QUALI INFORMAZIONI</a:t>
            </a:r>
            <a:br>
              <a:rPr lang="it-IT" b="1" dirty="0" smtClean="0"/>
            </a:br>
            <a:r>
              <a:rPr lang="it-IT" b="1" dirty="0" smtClean="0"/>
              <a:t>SULLA GRAVIDANZA IN CASO DI INTERVENTO BARIATRICO </a:t>
            </a:r>
            <a:r>
              <a:rPr lang="it-IT" b="1" dirty="0" smtClean="0"/>
              <a:t> </a:t>
            </a:r>
            <a:endParaRPr b="1"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41256" y="872786"/>
            <a:ext cx="7691421" cy="3692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it" sz="1800" dirty="0" smtClean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it" sz="1800" dirty="0" smtClean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 dirty="0" smtClean="0"/>
              <a:t>-LA CHIRURGIA BARIATRICA MIGLIORA LA FERTILITA’ 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000" dirty="0" smtClean="0"/>
              <a:t>MA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it" sz="2000" dirty="0" smtClean="0"/>
              <a:t>-</a:t>
            </a:r>
            <a:r>
              <a:rPr lang="it" sz="1800" dirty="0" smtClean="0"/>
              <a:t>AUMENTA I RISCHI CONNESSI A UNA  GRAVIDANZA NEI 18 MESI SUCCESSIVI (?) 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it" sz="1800" dirty="0" smtClean="0"/>
              <a:t>A CAUSA DI </a:t>
            </a:r>
          </a:p>
          <a:p>
            <a:pPr marL="285750" lvl="0" indent="-285750">
              <a:spcBef>
                <a:spcPts val="1200"/>
              </a:spcBef>
              <a:buFontTx/>
              <a:buChar char="-"/>
            </a:pPr>
            <a:r>
              <a:rPr lang="it-IT" sz="1800" dirty="0" smtClean="0"/>
              <a:t>NON </a:t>
            </a:r>
            <a:r>
              <a:rPr lang="it-IT" sz="1800" dirty="0"/>
              <a:t>sufficiente nutrizione </a:t>
            </a:r>
            <a:r>
              <a:rPr lang="it-IT" sz="1800" dirty="0" smtClean="0"/>
              <a:t>del feto attraverso </a:t>
            </a:r>
            <a:r>
              <a:rPr lang="it-IT" sz="1800" dirty="0"/>
              <a:t>la placenta e che subisca un ritardo nella </a:t>
            </a:r>
            <a:r>
              <a:rPr lang="it-IT" sz="1800" dirty="0" smtClean="0"/>
              <a:t>crescita </a:t>
            </a:r>
          </a:p>
          <a:p>
            <a:pPr marL="285750" lvl="0" indent="-285750">
              <a:spcBef>
                <a:spcPts val="1200"/>
              </a:spcBef>
              <a:buFontTx/>
              <a:buChar char="-"/>
            </a:pPr>
            <a:r>
              <a:rPr lang="it-IT" sz="1800" dirty="0" smtClean="0"/>
              <a:t>NON adeguato supporto psicologico </a:t>
            </a:r>
            <a:endParaRPr lang="it" sz="1800" dirty="0"/>
          </a:p>
        </p:txBody>
      </p:sp>
    </p:spTree>
    <p:extLst>
      <p:ext uri="{BB962C8B-B14F-4D97-AF65-F5344CB8AC3E}">
        <p14:creationId xmlns:p14="http://schemas.microsoft.com/office/powerpoint/2010/main" val="11022718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           COME DEVE ESSERE L’INFORMAZIONE 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endParaRPr lang="it" sz="1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" sz="1600" dirty="0"/>
              <a:t>-INFORMAZIONE CHIARA E DETTAGLIATA precede il consenso diagnosi prognosi benefici rischi dei trattamenti diagnostici e degli interventi proposti </a:t>
            </a:r>
            <a:r>
              <a:rPr lang="it" sz="1600" dirty="0" smtClean="0"/>
              <a:t>e le specifiche caratteristiche di ogni intervento anche rispetto alla gravidanza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it" sz="1600" dirty="0" smtClean="0"/>
              <a:t>ES. INTERVENTI MALASSORBITIVI E INTERVENTI E RESTRITTIVI </a:t>
            </a:r>
            <a:endParaRPr lang="it" sz="1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" sz="1600" dirty="0"/>
              <a:t>- </a:t>
            </a:r>
            <a:r>
              <a:rPr lang="it-IT" sz="1600" dirty="0"/>
              <a:t>Niente moduli generici: consenso </a:t>
            </a:r>
            <a:r>
              <a:rPr lang="it-IT" sz="1600" b="1" dirty="0"/>
              <a:t>personalizzato</a:t>
            </a:r>
            <a:r>
              <a:rPr lang="it-IT" sz="1600" dirty="0"/>
              <a:t> e </a:t>
            </a:r>
            <a:r>
              <a:rPr lang="it-IT" sz="1600" b="1" dirty="0"/>
              <a:t>comprensibile</a:t>
            </a:r>
            <a:endParaRPr lang="it" sz="1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" sz="1600" dirty="0"/>
              <a:t>-FORMA DI ACQUISIZIONE con i modi e con gli strumenti piu’ consoni alle condizioni  del paziente, documentato in forma </a:t>
            </a:r>
            <a:r>
              <a:rPr lang="it" sz="1600" dirty="0" smtClean="0"/>
              <a:t>scritta </a:t>
            </a:r>
            <a:r>
              <a:rPr lang="it-IT" sz="1600" dirty="0"/>
              <a:t>tracciabilità dei colloqui</a:t>
            </a:r>
            <a:endParaRPr lang="it" sz="1600" dirty="0"/>
          </a:p>
          <a:p>
            <a:pPr marL="0" lvl="0" indent="0">
              <a:spcBef>
                <a:spcPts val="1200"/>
              </a:spcBef>
              <a:buNone/>
            </a:pPr>
            <a:endParaRPr lang="it" sz="1600" dirty="0"/>
          </a:p>
          <a:p>
            <a:pPr marL="0" lvl="0" indent="0">
              <a:spcBef>
                <a:spcPts val="120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0018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CHI DEVE FORNIRE LE CORRETTE INFORMAZIONI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sz="2800" dirty="0" smtClean="0"/>
              <a:t>IL CHIRURGO </a:t>
            </a:r>
          </a:p>
          <a:p>
            <a:r>
              <a:rPr lang="it-IT" sz="2800" dirty="0" smtClean="0"/>
              <a:t>LA NUTRIZIONISTA </a:t>
            </a:r>
          </a:p>
          <a:p>
            <a:r>
              <a:rPr lang="it-IT" sz="2800" dirty="0" smtClean="0"/>
              <a:t>LO PSICOLOGO </a:t>
            </a:r>
          </a:p>
          <a:p>
            <a:r>
              <a:rPr lang="it-IT" sz="2800" dirty="0" smtClean="0"/>
              <a:t>Ognuno per la propria area </a:t>
            </a:r>
          </a:p>
          <a:p>
            <a:r>
              <a:rPr lang="it-IT" sz="2800" dirty="0" smtClean="0"/>
              <a:t>di competenza </a:t>
            </a:r>
            <a:endParaRPr lang="it-IT" sz="2800" dirty="0"/>
          </a:p>
        </p:txBody>
      </p:sp>
      <p:pic>
        <p:nvPicPr>
          <p:cNvPr id="4" name="Immagine 3" descr="Team medico . Medici maschili e femminili con mantello bianco . Personaggi  dei cartoni animati . Vettore Immagine e Vettoriale - Ala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02" y="1384301"/>
            <a:ext cx="2099945" cy="259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565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4" y="717046"/>
            <a:ext cx="85979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b="1" dirty="0"/>
              <a:t>LESIONE DEL DIRITTO DI AUTODETERMINAZIONE: </a:t>
            </a:r>
            <a:r>
              <a:rPr lang="it-IT" dirty="0"/>
              <a:t>principio costituzionale di </a:t>
            </a:r>
            <a:r>
              <a:rPr lang="it-IT" dirty="0" err="1"/>
              <a:t>liberta’</a:t>
            </a:r>
            <a:r>
              <a:rPr lang="it-IT" dirty="0"/>
              <a:t> art.2-13-32 </a:t>
            </a:r>
            <a:r>
              <a:rPr lang="it-IT" dirty="0" err="1"/>
              <a:t>cost</a:t>
            </a:r>
            <a:r>
              <a:rPr lang="it-IT" dirty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Consiste </a:t>
            </a:r>
            <a:r>
              <a:rPr lang="it-IT" dirty="0"/>
              <a:t>nella sofferenza o perdita di chance subita dal paziente per non aver potuto decidere liberamente e consapevolmente; è un </a:t>
            </a:r>
            <a:r>
              <a:rPr lang="it-IT" b="1" dirty="0"/>
              <a:t>danno non patrimoniale autonomo</a:t>
            </a:r>
            <a:r>
              <a:rPr lang="it-IT" dirty="0"/>
              <a:t>, che si aggiunge eventualmente al danno biologico. </a:t>
            </a:r>
          </a:p>
          <a:p>
            <a:r>
              <a:rPr lang="it-IT" dirty="0" smtClean="0"/>
              <a:t>La </a:t>
            </a:r>
            <a:r>
              <a:rPr lang="it-IT" dirty="0"/>
              <a:t>Cassazione ha ribadito che omesso o viziato consenso informato configura una violazione distinta dall’errore tecnico-professionale, lesiva di un diverso diritto fondamentale, perciò </a:t>
            </a:r>
            <a:r>
              <a:rPr lang="it-IT" i="1" dirty="0"/>
              <a:t>doppia lesione = doppio </a:t>
            </a:r>
            <a:r>
              <a:rPr lang="it-IT" i="1" dirty="0" smtClean="0"/>
              <a:t>risarcimento</a:t>
            </a:r>
          </a:p>
          <a:p>
            <a:endParaRPr lang="it-IT" i="1" dirty="0" smtClean="0"/>
          </a:p>
          <a:p>
            <a:r>
              <a:rPr lang="it-IT" i="1" dirty="0" smtClean="0"/>
              <a:t>TANTO PIU’ SE LA PAZIENTE DEVE RINUNCIARE O SUBISCE UN DANNO IL FETO DURANTE LA GRAVIDANZA </a:t>
            </a:r>
            <a:endParaRPr lang="it-IT" dirty="0"/>
          </a:p>
        </p:txBody>
      </p:sp>
      <p:pic>
        <p:nvPicPr>
          <p:cNvPr id="4098" name="Picture 2" descr="autodetermina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1" y="3055954"/>
            <a:ext cx="4947888" cy="16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81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QUALI CONTESTAZIONI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303021"/>
            <a:ext cx="7680961" cy="1866260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 smtClean="0"/>
              <a:t>-NON SAPEVO CHE NON AVREI POTUTO AVERE UNA GRAVIDANZA </a:t>
            </a:r>
          </a:p>
          <a:p>
            <a:r>
              <a:rPr lang="it-IT" dirty="0" smtClean="0"/>
              <a:t>-NON SAPEVO CHE AVREI DOVUTO PRENDERE VITAMINE DURANTE LA GRAVIDANZA </a:t>
            </a:r>
          </a:p>
          <a:p>
            <a:r>
              <a:rPr lang="it-IT" dirty="0" smtClean="0"/>
              <a:t>-NON SAPEVO CHE IL TIPO DI INTERVENTO AL QUALE SONO STATA SOTTOPOSTA PREVEDESSE UN DIVERSO ASSORBIMENTO DEI NUTRIMENTI </a:t>
            </a:r>
          </a:p>
          <a:p>
            <a:endParaRPr lang="it-IT" dirty="0"/>
          </a:p>
        </p:txBody>
      </p:sp>
      <p:pic>
        <p:nvPicPr>
          <p:cNvPr id="5" name="Picture 2" descr="CLUB MEDICI BROKER IN AUMENTO IL NUMERO DI CAUSE PRESENTATE CONTRO I MEDICI  - Club Medi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69281"/>
            <a:ext cx="8362950" cy="15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483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EF9BE5C-AE56-2E9D-8C48-F3F9F435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QUALI ATTENZIONI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4671562-86AE-EC56-F66D-13BF6B846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1800" i="1" dirty="0" smtClean="0"/>
          </a:p>
          <a:p>
            <a:r>
              <a:rPr lang="it-IT" sz="1800" i="1" dirty="0" smtClean="0"/>
              <a:t>PRESCRIZIONE DI UN </a:t>
            </a:r>
            <a:r>
              <a:rPr lang="it-IT" sz="1800" i="1" dirty="0" err="1" smtClean="0"/>
              <a:t>multivitiminico</a:t>
            </a:r>
            <a:r>
              <a:rPr lang="it-IT" sz="1800" i="1" dirty="0" smtClean="0"/>
              <a:t> specifico </a:t>
            </a:r>
          </a:p>
          <a:p>
            <a:r>
              <a:rPr lang="it-IT" sz="1800" i="1" dirty="0" smtClean="0"/>
              <a:t>per </a:t>
            </a:r>
            <a:r>
              <a:rPr lang="it-IT" sz="1800" i="1" dirty="0"/>
              <a:t>la chirurgia </a:t>
            </a:r>
            <a:r>
              <a:rPr lang="it-IT" sz="1800" i="1" dirty="0" err="1" smtClean="0"/>
              <a:t>bariatrica</a:t>
            </a:r>
            <a:r>
              <a:rPr lang="it-IT" sz="1800" i="1" dirty="0" smtClean="0"/>
              <a:t> ANCHE durante </a:t>
            </a:r>
            <a:r>
              <a:rPr lang="it-IT" sz="1800" i="1" dirty="0"/>
              <a:t>la gravidanza </a:t>
            </a:r>
            <a:endParaRPr lang="it-IT" sz="1800" i="1" dirty="0"/>
          </a:p>
          <a:p>
            <a:r>
              <a:rPr lang="it-IT" sz="1800" i="1" dirty="0" smtClean="0"/>
              <a:t>PRESCRIZIONE DI UN contraccettivo </a:t>
            </a:r>
          </a:p>
          <a:p>
            <a:r>
              <a:rPr lang="it-IT" sz="1800" i="1" dirty="0" smtClean="0"/>
              <a:t>corretto idoneo rispetto alla nuova situazione post intervento </a:t>
            </a:r>
          </a:p>
          <a:p>
            <a:r>
              <a:rPr lang="it-IT" sz="1800" i="1" dirty="0" smtClean="0"/>
              <a:t>PRESCRIZIONE DEI test specifici e della procedura particolare ( questo compete al ginecologo ma va segnalato)</a:t>
            </a:r>
          </a:p>
          <a:p>
            <a:r>
              <a:rPr lang="it-IT" sz="1800" i="1" dirty="0" smtClean="0"/>
              <a:t>PRESCRIZIONE DI multivitaminici specifici in caso di allattamento </a:t>
            </a:r>
          </a:p>
          <a:p>
            <a:endParaRPr lang="it-IT" sz="1800" i="1" dirty="0"/>
          </a:p>
          <a:p>
            <a:endParaRPr lang="it-IT" sz="1800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77134" y="1459497"/>
            <a:ext cx="2256777" cy="1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972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LETTERA DI DIMISSIONI IN CHIRURGIA BARIATRICA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/>
              <a:t>• </a:t>
            </a:r>
            <a:r>
              <a:rPr lang="it-IT" sz="1600" b="1" dirty="0" smtClean="0"/>
              <a:t>Percorso </a:t>
            </a:r>
            <a:r>
              <a:rPr lang="it-IT" sz="1600" b="1" dirty="0" err="1" smtClean="0"/>
              <a:t>pre</a:t>
            </a:r>
            <a:r>
              <a:rPr lang="it-IT" sz="1600" b="1" dirty="0" smtClean="0"/>
              <a:t> operatorio </a:t>
            </a:r>
            <a:r>
              <a:rPr lang="it-IT" sz="1600" dirty="0" smtClean="0"/>
              <a:t>idoneità </a:t>
            </a:r>
            <a:r>
              <a:rPr lang="it-IT" sz="1600" dirty="0" smtClean="0"/>
              <a:t>all’intervento e indicazioni sulle informazioni fornite </a:t>
            </a:r>
            <a:endParaRPr lang="it-IT" sz="1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600" b="1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 smtClean="0"/>
              <a:t>. Diagnosi </a:t>
            </a:r>
            <a:r>
              <a:rPr lang="it-IT" sz="1600" b="1" dirty="0"/>
              <a:t>+ intervento</a:t>
            </a:r>
            <a:r>
              <a:rPr lang="it-IT" sz="1600" dirty="0"/>
              <a:t> eseguito + decorso post-op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• </a:t>
            </a:r>
            <a:r>
              <a:rPr lang="it-IT" sz="1600" b="1" dirty="0"/>
              <a:t>Terapie/dieta</a:t>
            </a:r>
            <a:r>
              <a:rPr lang="it-IT" sz="1600" dirty="0"/>
              <a:t> con indicazioni </a:t>
            </a:r>
            <a:r>
              <a:rPr lang="it-IT" sz="1600" b="1" dirty="0" smtClean="0"/>
              <a:t>personalizzate anche rispetto </a:t>
            </a:r>
            <a:r>
              <a:rPr lang="it-IT" sz="1600" b="1" dirty="0" err="1" smtClean="0"/>
              <a:t>aqlla</a:t>
            </a:r>
            <a:r>
              <a:rPr lang="it-IT" sz="1600" b="1" dirty="0" smtClean="0"/>
              <a:t> gravidanza </a:t>
            </a:r>
            <a:endParaRPr lang="it-IT" sz="16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• </a:t>
            </a:r>
            <a:r>
              <a:rPr lang="it-IT" sz="1600" b="1" dirty="0"/>
              <a:t>Follow-up</a:t>
            </a:r>
            <a:r>
              <a:rPr lang="it-IT" sz="1600" dirty="0"/>
              <a:t>: calendario, figure (chirurgo, nutrizionista, endocrinologo), esami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•</a:t>
            </a:r>
            <a:endParaRPr lang="it-IT" dirty="0"/>
          </a:p>
        </p:txBody>
      </p:sp>
      <p:pic>
        <p:nvPicPr>
          <p:cNvPr id="3074" name="Picture 2" descr="Dimissioni dall'ospedale e percorso di continuità delle cure Ospedale –  Territorio - Servizi sul territorio - ASL CN2">
            <a:extLst>
              <a:ext uri="{FF2B5EF4-FFF2-40B4-BE49-F238E27FC236}">
                <a16:creationId xmlns="" xmlns:a16="http://schemas.microsoft.com/office/drawing/2014/main" id="{7C4A7135-218F-364D-66DA-9F00D071BA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203" b="-1"/>
          <a:stretch>
            <a:fillRect/>
          </a:stretch>
        </p:blipFill>
        <p:spPr bwMode="auto">
          <a:xfrm>
            <a:off x="4837642" y="1932004"/>
            <a:ext cx="3748402" cy="16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7576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ttivo">
  <a:themeElements>
    <a:clrScheme name="Personalizzato 5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2787</TotalTime>
  <Words>313</Words>
  <Application>Microsoft Office PowerPoint</Application>
  <PresentationFormat>Presentazione su schermo (16:9)</PresentationFormat>
  <Paragraphs>56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Retrospettivo</vt:lpstr>
      <vt:lpstr>GRAVIDANZA E CHIRURGIA BARIATRICA : ASPETTI MEDICO LEGALI </vt:lpstr>
      <vt:lpstr>QUALI DOCUMENTI IMPORTANTI PER LA DIFESA </vt:lpstr>
      <vt:lpstr>QUALI INFORMAZIONI SULLA GRAVIDANZA IN CASO DI INTERVENTO BARIATRICO  </vt:lpstr>
      <vt:lpstr>            COME DEVE ESSERE L’INFORMAZIONE </vt:lpstr>
      <vt:lpstr>CHI DEVE FORNIRE LE CORRETTE INFORMAZIONI </vt:lpstr>
      <vt:lpstr>Presentazione standard di PowerPoint</vt:lpstr>
      <vt:lpstr>  QUALI CONTESTAZIONI </vt:lpstr>
      <vt:lpstr>QUALI ATTENZIONI</vt:lpstr>
      <vt:lpstr>LETTERA DI DIMISSIONI IN CHIRURGIA BARIATRICA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creator>Michela</dc:creator>
  <cp:lastModifiedBy>Michela</cp:lastModifiedBy>
  <cp:revision>133</cp:revision>
  <cp:lastPrinted>2023-03-27T13:00:30Z</cp:lastPrinted>
  <dcterms:modified xsi:type="dcterms:W3CDTF">2025-10-23T15:59:09Z</dcterms:modified>
</cp:coreProperties>
</file>